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9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98" d="100"/>
          <a:sy n="98" d="100"/>
        </p:scale>
        <p:origin x="84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F86872-40FA-14E4-94F3-0CF96B5BBE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93AA1D5-234B-1107-C078-6412BADA5B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9F8980-0576-FFD4-8841-845BEA01D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6D3A244-795D-5790-E117-F783E3A19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59D78A-F567-71FE-9266-1A6564266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384A95E-F5B9-7E8D-9C6F-03B4D7E560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7A74D58-89CC-4CE2-E79D-1D7DE51072A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6191250"/>
            <a:ext cx="121920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9994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A06004-5FB1-E28E-4442-6E0775502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CE6862-5579-4D00-FF60-D36CD2932E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3A310C2-C6E5-D3FE-0B0C-AB1C23067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00743A-F55C-1008-493A-4FCFD40CC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85F6765-5F55-B15D-3412-CB6B91251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A925E74-2704-0B14-D915-A9BEB4E57D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5078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4F4F68C-2FC9-2DE1-B3ED-AA8B520305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48D4B2B-43B3-8E25-5803-EBADFA740F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7ABBF0B-093B-A517-B11F-0F3AA03DB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124888-307F-FE14-8335-99AD02AC6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FCE8C0-1A33-81A0-B1B6-BF13A201A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9081ED-DA3D-C1B9-1FB7-B74E6AA8AA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7294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B470C-03D3-EFE9-00DF-3FC4DAA53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04EE95-4F7D-51CF-8F93-26E0D3522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B33A13-74CD-A3BE-60D8-240397D200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C678C9-FF30-671A-0E3B-5E1E29E60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71110F-DC22-D8E5-AB5A-C6A927C8C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1845FEF-0C7E-FE1D-43C3-776E70D12AD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C2883E2-7049-9072-49AE-1AE1AA32A32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0" y="6191250"/>
            <a:ext cx="121920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429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A32ECA-D63F-9AA2-3EC0-D26A81E66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90FC84-76A0-D2D4-DC71-B489AFEAD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5259F8-AE8E-9845-7E39-5380A4A63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85AF39-6C4D-3F3C-CD59-541EAC728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E0A78E-3F80-212D-CD4F-D7C1A700F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21CAD94-2781-F068-74AC-5C0DED3E18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7884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78DD0F-4ED6-59CD-6365-AF77B7E26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4BE2F6-FAE5-5710-0A8D-DDA4FED057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3A14C42-C903-4FF0-BE1D-F12C360820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16F23CD-C38A-551C-2540-384C79E90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07A93B3-B503-9041-63BF-AB2C706DD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15C798-BB61-ED96-5727-9A77BDAB7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2FA8CB1-DF80-46E3-BEBE-D759223C40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18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42A9D7-18E3-0C45-5DA0-FF3478B202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EC69FF-8E01-B165-BB7C-77C1E420D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0EFF806-810E-AA05-9A81-99B10C2379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8850067-BFDA-8815-85B9-C0CB155822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B1B2F2-05EF-57CF-328A-62478A413FE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B201FBD-AB8A-D0FC-102F-4E314E7FA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D6F3F46-F936-8A1F-8F85-B3409B4E6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93F944C-91F9-C43F-9D30-96D11DA30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0C5AFF59-EB1C-D7C8-F28F-5AA1359E47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4764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2AAB0A-110F-1E70-CB16-52B846CCE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7181B4A-A93A-BF2C-D44F-C385956D4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ED01C89-6176-CC2B-3749-31C8654C6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6A60496-0559-3BD6-8953-6821B51CD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A564AF-FC13-49FA-122D-2F82FE03F9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953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5F38D7B-C1A2-F7FE-6E56-910F177CC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4584D11-5354-6D65-E2FE-979AE58D9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DF6CB02-6111-1211-7059-32F2A5977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CF0056-55E8-EB1B-16F8-39FFFE0A05E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954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CEAA2B-5647-4D8F-1055-CD469041A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70A477-B33B-1529-6FA5-BC8623336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5FF84B2-408C-5432-7C20-357C541D1A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A1C616F-38EC-2FD0-04C9-0FE5A51B9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7A19B5-56A6-5BE3-56D5-E94159BC8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9DDEFB-1E82-0368-FE93-F1B8A8DBD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0C13E37-FFA1-CA0D-C782-CFE79F5E3C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689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9AADE3-2532-46EE-3BEC-F1AFC07AC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C841187-C043-A8E5-8A1D-D28596B904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0C43F22-D93F-8005-35E4-0150B6008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AADCB4F-8DA4-C16B-3136-7C6E0BA51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F7D7A72-08DB-6C3F-AC21-ABF15A128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71F9DC2-71BF-030A-A036-7CB38C566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10CA5C5-303A-5B4F-C4E3-725F03AE6A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6174" y="5949280"/>
            <a:ext cx="513600" cy="7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7490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781A2-6C2F-A2EC-702E-89F2AA8D3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71DC0C-6ADC-2EF5-252C-616D3AA653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E01317-C936-A59D-E24E-2AF2286578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254A0-4D9C-498B-BEFF-DE32EB992F7B}" type="datetimeFigureOut">
              <a:rPr lang="ru-RU" smtClean="0"/>
              <a:t>08.08.2023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ECFDFE-9596-50BD-67D0-1AC6B59589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44E8BA-79CC-26FE-1D8A-E03522E1E6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17100-2D3E-433E-9AC8-E8D491A366A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B0F47C6-D069-712A-B7A4-09322280C258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0" y="6191250"/>
            <a:ext cx="12192000" cy="66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407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1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37ADF19-542C-701A-0C57-375D581EC041}"/>
              </a:ext>
            </a:extLst>
          </p:cNvPr>
          <p:cNvSpPr txBox="1"/>
          <p:nvPr/>
        </p:nvSpPr>
        <p:spPr>
          <a:xfrm>
            <a:off x="911424" y="2420888"/>
            <a:ext cx="691276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Как на базе </a:t>
            </a:r>
            <a:r>
              <a:rPr lang="ru-RU" sz="5000" b="1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Asterisk</a:t>
            </a:r>
            <a:r>
              <a:rPr lang="ru-RU" sz="50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построить SAAS решение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4B9902-D0D2-A92B-93E0-6CA2138CC1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5440" y="548680"/>
            <a:ext cx="936104" cy="140415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89F5B7-18DA-D3F5-E658-46DE8982E9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5440" y="5157192"/>
            <a:ext cx="1440000" cy="288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5B8CD69-90D1-9766-6978-23204EB86E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33316" y="548680"/>
            <a:ext cx="395868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469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C5FBD5-A091-C442-4E5F-A54ACA2B6EB2}"/>
              </a:ext>
            </a:extLst>
          </p:cNvPr>
          <p:cNvSpPr txBox="1"/>
          <p:nvPr/>
        </p:nvSpPr>
        <p:spPr>
          <a:xfrm>
            <a:off x="1055440" y="406405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Сервисы которые создают проблемы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9E79B7-D931-33D3-4441-C378E7EDB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9616" y="1268760"/>
            <a:ext cx="1440000" cy="28800"/>
          </a:xfrm>
          <a:prstGeom prst="rect">
            <a:avLst/>
          </a:prstGeom>
        </p:spPr>
      </p:pic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BFAC800-818A-C48A-BFCE-A07478120F3F}"/>
              </a:ext>
            </a:extLst>
          </p:cNvPr>
          <p:cNvGrpSpPr/>
          <p:nvPr/>
        </p:nvGrpSpPr>
        <p:grpSpPr>
          <a:xfrm>
            <a:off x="1352202" y="1370184"/>
            <a:ext cx="9487597" cy="4651104"/>
            <a:chOff x="107504" y="843558"/>
            <a:chExt cx="7858608" cy="3852525"/>
          </a:xfrm>
        </p:grpSpPr>
        <p:pic>
          <p:nvPicPr>
            <p:cNvPr id="3" name="Picture 6">
              <a:extLst>
                <a:ext uri="{FF2B5EF4-FFF2-40B4-BE49-F238E27FC236}">
                  <a16:creationId xmlns:a16="http://schemas.microsoft.com/office/drawing/2014/main" id="{7A90AA12-8A38-8406-9B15-072A80B9D2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72"/>
            <a:stretch/>
          </p:blipFill>
          <p:spPr>
            <a:xfrm>
              <a:off x="4596730" y="2518360"/>
              <a:ext cx="3369382" cy="2047633"/>
            </a:xfrm>
            <a:prstGeom prst="rect">
              <a:avLst/>
            </a:prstGeom>
          </p:spPr>
        </p:pic>
        <p:sp>
          <p:nvSpPr>
            <p:cNvPr id="6" name="Oval Callout 3">
              <a:extLst>
                <a:ext uri="{FF2B5EF4-FFF2-40B4-BE49-F238E27FC236}">
                  <a16:creationId xmlns:a16="http://schemas.microsoft.com/office/drawing/2014/main" id="{B17A4E88-3012-5F7C-BD96-6B07A5920E74}"/>
                </a:ext>
              </a:extLst>
            </p:cNvPr>
            <p:cNvSpPr/>
            <p:nvPr/>
          </p:nvSpPr>
          <p:spPr>
            <a:xfrm>
              <a:off x="2858926" y="1114097"/>
              <a:ext cx="2400097" cy="1403935"/>
            </a:xfrm>
            <a:prstGeom prst="wedgeEllipseCallout">
              <a:avLst>
                <a:gd name="adj1" fmla="val -80843"/>
                <a:gd name="adj2" fmla="val 23734"/>
              </a:avLst>
            </a:prstGeom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ru-RU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Вообще у нас пять компаний: в одной 3</a:t>
              </a:r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CX, </a:t>
              </a:r>
              <a:r>
                <a:rPr lang="ru-RU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во второй </a:t>
              </a:r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Avaya, </a:t>
              </a:r>
              <a:r>
                <a:rPr lang="ru-RU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в третьей </a:t>
              </a:r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Asterisk — </a:t>
              </a:r>
              <a:r>
                <a:rPr lang="ru-RU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надо все соединить между собой и связать с </a:t>
              </a:r>
              <a:r>
                <a:rPr lang="en-US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CRM</a:t>
              </a:r>
              <a:r>
                <a:rPr lang="ru-RU" sz="1050" b="1" dirty="0">
                  <a:latin typeface="Courier New" panose="02070309020205020404" pitchFamily="49" charset="0"/>
                  <a:cs typeface="Courier New" panose="02070309020205020404" pitchFamily="49" charset="0"/>
                </a:rPr>
                <a:t>.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CB9F3CD-C54F-925D-BD05-D7F653E2D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7504" y="843558"/>
              <a:ext cx="2400097" cy="38525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55800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5B8CD69-90D1-9766-6978-23204EB86E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33316" y="548680"/>
            <a:ext cx="3958684" cy="4968552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703B0C0-89E8-4568-B784-EB20E08540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5440" y="2708920"/>
            <a:ext cx="1440000" cy="288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E70A2D7-6913-C628-E1EA-581B8C0AA558}"/>
              </a:ext>
            </a:extLst>
          </p:cNvPr>
          <p:cNvSpPr txBox="1"/>
          <p:nvPr/>
        </p:nvSpPr>
        <p:spPr>
          <a:xfrm>
            <a:off x="983432" y="620688"/>
            <a:ext cx="727280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Спасибо за внимание!</a:t>
            </a:r>
            <a:endParaRPr kumimoji="0" lang="ru-RU" sz="4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ontserrat" panose="00000500000000000000" pitchFamily="2" charset="-52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FC5D8B-4B9E-EEF6-C800-AAD416F8D404}"/>
              </a:ext>
            </a:extLst>
          </p:cNvPr>
          <p:cNvSpPr txBox="1"/>
          <p:nvPr/>
        </p:nvSpPr>
        <p:spPr>
          <a:xfrm>
            <a:off x="3435330" y="3517694"/>
            <a:ext cx="2300630" cy="18407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Иван Иванов</a:t>
            </a:r>
            <a:b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701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@voxlink.ru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+7 495 256-9-701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ontserrat" panose="000005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tg://voxlink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ontserrat" panose="00000500000000000000" pitchFamily="2" charset="-5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607272-774F-1261-485B-55B98456DD46}"/>
              </a:ext>
            </a:extLst>
          </p:cNvPr>
          <p:cNvSpPr txBox="1"/>
          <p:nvPr/>
        </p:nvSpPr>
        <p:spPr>
          <a:xfrm>
            <a:off x="983432" y="1649190"/>
            <a:ext cx="53779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</a:rPr>
              <a:t>Буду рад ответить на все ваши вопросы сейчас или свяжитесь со мной в будущем: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B296F332-EC4E-81B7-8A94-DC52D7CFF168}"/>
              </a:ext>
            </a:extLst>
          </p:cNvPr>
          <p:cNvSpPr/>
          <p:nvPr/>
        </p:nvSpPr>
        <p:spPr>
          <a:xfrm>
            <a:off x="1101592" y="3195581"/>
            <a:ext cx="2078186" cy="1186515"/>
          </a:xfrm>
          <a:prstGeom prst="roundRect">
            <a:avLst>
              <a:gd name="adj" fmla="val 557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Google Shape;170;p32">
            <a:extLst>
              <a:ext uri="{FF2B5EF4-FFF2-40B4-BE49-F238E27FC236}">
                <a16:creationId xmlns:a16="http://schemas.microsoft.com/office/drawing/2014/main" id="{E7D914E9-1A61-B99A-F533-EDC48CBA5A22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27368" y="3278144"/>
            <a:ext cx="1826635" cy="102138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59309688-9750-1671-BC08-DF8DFB326357}"/>
              </a:ext>
            </a:extLst>
          </p:cNvPr>
          <p:cNvSpPr/>
          <p:nvPr/>
        </p:nvSpPr>
        <p:spPr>
          <a:xfrm>
            <a:off x="1350587" y="4566366"/>
            <a:ext cx="1584000" cy="1584000"/>
          </a:xfrm>
          <a:prstGeom prst="roundRect">
            <a:avLst>
              <a:gd name="adj" fmla="val 64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F3B772-FDCF-555E-5066-254AA9E1C7C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587" y="4638366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10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00B59E-68B1-163A-7B7A-477259B63833}"/>
              </a:ext>
            </a:extLst>
          </p:cNvPr>
          <p:cNvSpPr txBox="1"/>
          <p:nvPr/>
        </p:nvSpPr>
        <p:spPr>
          <a:xfrm>
            <a:off x="6096000" y="2348880"/>
            <a:ext cx="57606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rgbClr val="FF8A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Образование - высшее, техническое</a:t>
            </a:r>
          </a:p>
          <a:p>
            <a:pPr marL="285750" indent="-285750">
              <a:spcAft>
                <a:spcPts val="1800"/>
              </a:spcAft>
              <a:buClr>
                <a:srgbClr val="FF8A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Информационных технологий и права</a:t>
            </a:r>
          </a:p>
          <a:p>
            <a:pPr marL="285750" indent="-285750">
              <a:spcAft>
                <a:spcPts val="1800"/>
              </a:spcAft>
              <a:buClr>
                <a:srgbClr val="FF8A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Разработка и внедрение ПО VoIP</a:t>
            </a:r>
          </a:p>
          <a:p>
            <a:pPr marL="285750" indent="-285750">
              <a:spcAft>
                <a:spcPts val="1800"/>
              </a:spcAft>
              <a:buClr>
                <a:srgbClr val="FF8A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Сертифицированный специалист 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Asterisk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 DCAP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F39664-33EE-E6CC-4939-6AD020A5000A}"/>
              </a:ext>
            </a:extLst>
          </p:cNvPr>
          <p:cNvSpPr txBox="1"/>
          <p:nvPr/>
        </p:nvSpPr>
        <p:spPr>
          <a:xfrm>
            <a:off x="6096000" y="406405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Обо мне: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D7F8A7-E91E-4810-014B-3A24208177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40176" y="1268760"/>
            <a:ext cx="1440000" cy="288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D73C81F-FBBE-5956-907A-3CA014E90B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88" t="18985" r="25307" b="50000"/>
          <a:stretch>
            <a:fillRect/>
          </a:stretch>
        </p:blipFill>
        <p:spPr>
          <a:xfrm>
            <a:off x="613420" y="826740"/>
            <a:ext cx="4762500" cy="4762500"/>
          </a:xfrm>
          <a:custGeom>
            <a:avLst/>
            <a:gdLst>
              <a:gd name="connsiteX0" fmla="*/ 2381250 w 4762500"/>
              <a:gd name="connsiteY0" fmla="*/ 0 h 4762500"/>
              <a:gd name="connsiteX1" fmla="*/ 4762500 w 4762500"/>
              <a:gd name="connsiteY1" fmla="*/ 2381250 h 4762500"/>
              <a:gd name="connsiteX2" fmla="*/ 4762500 w 4762500"/>
              <a:gd name="connsiteY2" fmla="*/ 4762500 h 4762500"/>
              <a:gd name="connsiteX3" fmla="*/ 2381250 w 4762500"/>
              <a:gd name="connsiteY3" fmla="*/ 4762500 h 4762500"/>
              <a:gd name="connsiteX4" fmla="*/ 0 w 4762500"/>
              <a:gd name="connsiteY4" fmla="*/ 2381250 h 4762500"/>
              <a:gd name="connsiteX5" fmla="*/ 2381250 w 4762500"/>
              <a:gd name="connsiteY5" fmla="*/ 0 h 476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62500" h="4762500">
                <a:moveTo>
                  <a:pt x="2381250" y="0"/>
                </a:moveTo>
                <a:cubicBezTo>
                  <a:pt x="3696653" y="0"/>
                  <a:pt x="4762500" y="1065848"/>
                  <a:pt x="4762500" y="2381250"/>
                </a:cubicBezTo>
                <a:lnTo>
                  <a:pt x="4762500" y="4762500"/>
                </a:lnTo>
                <a:lnTo>
                  <a:pt x="2381250" y="4762500"/>
                </a:lnTo>
                <a:cubicBezTo>
                  <a:pt x="1065848" y="4762500"/>
                  <a:pt x="0" y="3696654"/>
                  <a:pt x="0" y="2381250"/>
                </a:cubicBezTo>
                <a:cubicBezTo>
                  <a:pt x="0" y="1065848"/>
                  <a:pt x="1065848" y="0"/>
                  <a:pt x="238125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862072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100B59E-68B1-163A-7B7A-477259B63833}"/>
              </a:ext>
            </a:extLst>
          </p:cNvPr>
          <p:cNvSpPr txBox="1"/>
          <p:nvPr/>
        </p:nvSpPr>
        <p:spPr>
          <a:xfrm>
            <a:off x="6096000" y="2348880"/>
            <a:ext cx="57606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rgbClr val="FF8A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Образование - высшее, техническое</a:t>
            </a:r>
          </a:p>
          <a:p>
            <a:pPr marL="285750" indent="-285750">
              <a:spcAft>
                <a:spcPts val="1800"/>
              </a:spcAft>
              <a:buClr>
                <a:srgbClr val="FF8A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Информационных технологий и права</a:t>
            </a:r>
          </a:p>
          <a:p>
            <a:pPr marL="285750" indent="-285750">
              <a:spcAft>
                <a:spcPts val="1800"/>
              </a:spcAft>
              <a:buClr>
                <a:srgbClr val="FF8A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Разработка и внедрение ПО VoIP</a:t>
            </a:r>
          </a:p>
          <a:p>
            <a:pPr marL="285750" indent="-285750">
              <a:spcAft>
                <a:spcPts val="1800"/>
              </a:spcAft>
              <a:buClr>
                <a:srgbClr val="FF8A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Сертифицированный специалист 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Asterisk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Roboto Condensed" panose="02000000000000000000" pitchFamily="2" charset="0"/>
              </a:rPr>
              <a:t> DCAP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1F39664-33EE-E6CC-4939-6AD020A5000A}"/>
              </a:ext>
            </a:extLst>
          </p:cNvPr>
          <p:cNvSpPr txBox="1"/>
          <p:nvPr/>
        </p:nvSpPr>
        <p:spPr>
          <a:xfrm>
            <a:off x="6096000" y="406405"/>
            <a:ext cx="288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Обо мне: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D7F8A7-E91E-4810-014B-3A24208177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240176" y="1268760"/>
            <a:ext cx="1440000" cy="28800"/>
          </a:xfrm>
          <a:prstGeom prst="rect">
            <a:avLst/>
          </a:prstGeom>
        </p:spPr>
      </p:pic>
      <p:sp>
        <p:nvSpPr>
          <p:cNvPr id="2" name="Рисунок 7">
            <a:extLst>
              <a:ext uri="{FF2B5EF4-FFF2-40B4-BE49-F238E27FC236}">
                <a16:creationId xmlns:a16="http://schemas.microsoft.com/office/drawing/2014/main" id="{7B41190E-E8FE-E742-8D50-615A01BEC4A2}"/>
              </a:ext>
            </a:extLst>
          </p:cNvPr>
          <p:cNvSpPr/>
          <p:nvPr/>
        </p:nvSpPr>
        <p:spPr>
          <a:xfrm>
            <a:off x="613420" y="826740"/>
            <a:ext cx="4762500" cy="4762500"/>
          </a:xfrm>
          <a:custGeom>
            <a:avLst/>
            <a:gdLst>
              <a:gd name="connsiteX0" fmla="*/ 4762500 w 4762500"/>
              <a:gd name="connsiteY0" fmla="*/ 4762500 h 4762500"/>
              <a:gd name="connsiteX1" fmla="*/ 2381250 w 4762500"/>
              <a:gd name="connsiteY1" fmla="*/ 4762500 h 4762500"/>
              <a:gd name="connsiteX2" fmla="*/ 0 w 4762500"/>
              <a:gd name="connsiteY2" fmla="*/ 2381250 h 4762500"/>
              <a:gd name="connsiteX3" fmla="*/ 0 w 4762500"/>
              <a:gd name="connsiteY3" fmla="*/ 2381250 h 4762500"/>
              <a:gd name="connsiteX4" fmla="*/ 2381250 w 4762500"/>
              <a:gd name="connsiteY4" fmla="*/ 0 h 4762500"/>
              <a:gd name="connsiteX5" fmla="*/ 2381250 w 4762500"/>
              <a:gd name="connsiteY5" fmla="*/ 0 h 4762500"/>
              <a:gd name="connsiteX6" fmla="*/ 4762500 w 4762500"/>
              <a:gd name="connsiteY6" fmla="*/ 2381250 h 4762500"/>
              <a:gd name="connsiteX7" fmla="*/ 4762500 w 4762500"/>
              <a:gd name="connsiteY7" fmla="*/ 4762500 h 476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762500" h="4762500">
                <a:moveTo>
                  <a:pt x="4762500" y="4762500"/>
                </a:moveTo>
                <a:lnTo>
                  <a:pt x="2381250" y="4762500"/>
                </a:lnTo>
                <a:cubicBezTo>
                  <a:pt x="1065848" y="4762500"/>
                  <a:pt x="0" y="3696653"/>
                  <a:pt x="0" y="2381250"/>
                </a:cubicBezTo>
                <a:lnTo>
                  <a:pt x="0" y="2381250"/>
                </a:lnTo>
                <a:cubicBezTo>
                  <a:pt x="0" y="1065848"/>
                  <a:pt x="1065848" y="0"/>
                  <a:pt x="2381250" y="0"/>
                </a:cubicBezTo>
                <a:lnTo>
                  <a:pt x="2381250" y="0"/>
                </a:lnTo>
                <a:cubicBezTo>
                  <a:pt x="3696653" y="0"/>
                  <a:pt x="4762500" y="1065848"/>
                  <a:pt x="4762500" y="2381250"/>
                </a:cubicBezTo>
                <a:lnTo>
                  <a:pt x="4762500" y="476250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920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C5FBD5-A091-C442-4E5F-A54ACA2B6EB2}"/>
              </a:ext>
            </a:extLst>
          </p:cNvPr>
          <p:cNvSpPr txBox="1"/>
          <p:nvPr/>
        </p:nvSpPr>
        <p:spPr>
          <a:xfrm>
            <a:off x="1055440" y="406405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Asterisk 15 - </a:t>
            </a:r>
            <a:r>
              <a:rPr lang="ru-RU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крупные изменения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A2CDFE-0B03-1192-6F38-B2D3AA66E0E8}"/>
              </a:ext>
            </a:extLst>
          </p:cNvPr>
          <p:cNvSpPr txBox="1"/>
          <p:nvPr/>
        </p:nvSpPr>
        <p:spPr>
          <a:xfrm>
            <a:off x="1055440" y="2492896"/>
            <a:ext cx="1008112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BUNDLE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- RTP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мультиплексирование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Unified Plan 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- SDP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схема для поддержки многопоточного медиа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Улучшения уровня </a:t>
            </a:r>
            <a:r>
              <a:rPr lang="en-US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RTP 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-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сохранение нумерации 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RTP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фреймов 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Ядро </a:t>
            </a:r>
            <a:r>
              <a:rPr lang="en-US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Asterisk 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-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улучшения для передачи медиа в несколько потоков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Asterisk </a:t>
            </a:r>
            <a:r>
              <a:rPr lang="en-US" b="1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app_confbridge</a:t>
            </a:r>
            <a:r>
              <a:rPr lang="en-US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-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поддержка 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SFU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9E79B7-D931-33D3-4441-C378E7EDB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9616" y="1268760"/>
            <a:ext cx="1440000" cy="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071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72C195E-0FFD-F77C-3EA0-F156400AA733}"/>
              </a:ext>
            </a:extLst>
          </p:cNvPr>
          <p:cNvSpPr txBox="1"/>
          <p:nvPr/>
        </p:nvSpPr>
        <p:spPr>
          <a:xfrm>
            <a:off x="1055440" y="406405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Asterisk 15 - </a:t>
            </a:r>
            <a:r>
              <a:rPr lang="ru-RU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крупные изменения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2A8CE2-D60C-5F37-77F0-BC03E4601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76000" y="1268760"/>
            <a:ext cx="1440000" cy="28800"/>
          </a:xfrm>
          <a:prstGeom prst="rect">
            <a:avLst/>
          </a:prstGeom>
        </p:spPr>
      </p:pic>
      <p:pic>
        <p:nvPicPr>
          <p:cNvPr id="4" name="Google Shape;119;p24">
            <a:extLst>
              <a:ext uri="{FF2B5EF4-FFF2-40B4-BE49-F238E27FC236}">
                <a16:creationId xmlns:a16="http://schemas.microsoft.com/office/drawing/2014/main" id="{DC5C0802-A9FF-22D8-4D3A-300D7E9E0427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134779" y="1484784"/>
            <a:ext cx="7922442" cy="4838360"/>
          </a:xfrm>
          <a:prstGeom prst="rect">
            <a:avLst/>
          </a:prstGeom>
          <a:noFill/>
          <a:ln w="9525" cap="flat" cmpd="sng">
            <a:solidFill>
              <a:schemeClr val="bg1">
                <a:lumMod val="85000"/>
              </a:schemeClr>
            </a:solidFill>
            <a:prstDash val="solid"/>
            <a:round/>
            <a:headEnd type="none" w="sm" len="sm"/>
            <a:tailEnd type="none" w="sm" len="sm"/>
          </a:ln>
        </p:spPr>
      </p:pic>
    </p:spTree>
    <p:extLst>
      <p:ext uri="{BB962C8B-B14F-4D97-AF65-F5344CB8AC3E}">
        <p14:creationId xmlns:p14="http://schemas.microsoft.com/office/powerpoint/2010/main" val="3579738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C5FBD5-A091-C442-4E5F-A54ACA2B6EB2}"/>
              </a:ext>
            </a:extLst>
          </p:cNvPr>
          <p:cNvSpPr txBox="1"/>
          <p:nvPr/>
        </p:nvSpPr>
        <p:spPr>
          <a:xfrm>
            <a:off x="1055440" y="406405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Asterisk 15 - </a:t>
            </a:r>
            <a:r>
              <a:rPr lang="ru-RU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крупные изменения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A2CDFE-0B03-1192-6F38-B2D3AA66E0E8}"/>
              </a:ext>
            </a:extLst>
          </p:cNvPr>
          <p:cNvSpPr txBox="1"/>
          <p:nvPr/>
        </p:nvSpPr>
        <p:spPr>
          <a:xfrm>
            <a:off x="1055440" y="2399000"/>
            <a:ext cx="5040560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Sangoma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купили 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Digium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, что не ведет к структурным изменениям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5 сентября закрыта сделка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Asterisk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и 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FreePBX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дополняют друг друга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Коммерческие продукты продолжат существовать одновременно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9E79B7-D931-33D3-4441-C378E7EDB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9616" y="1268760"/>
            <a:ext cx="1440000" cy="28800"/>
          </a:xfrm>
          <a:prstGeom prst="rect">
            <a:avLst/>
          </a:prstGeom>
        </p:spPr>
      </p:pic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092D8E8D-B1DE-C785-74FC-3EC24549B709}"/>
              </a:ext>
            </a:extLst>
          </p:cNvPr>
          <p:cNvGrpSpPr/>
          <p:nvPr/>
        </p:nvGrpSpPr>
        <p:grpSpPr>
          <a:xfrm>
            <a:off x="7176120" y="2132856"/>
            <a:ext cx="3635688" cy="3256110"/>
            <a:chOff x="5474741" y="1853196"/>
            <a:chExt cx="2257476" cy="2021788"/>
          </a:xfrm>
        </p:grpSpPr>
        <p:pic>
          <p:nvPicPr>
            <p:cNvPr id="3" name="Google Shape;169;p32" descr="Sangoma">
              <a:extLst>
                <a:ext uri="{FF2B5EF4-FFF2-40B4-BE49-F238E27FC236}">
                  <a16:creationId xmlns:a16="http://schemas.microsoft.com/office/drawing/2014/main" id="{F0C4E487-ABDA-AEB9-E6A9-E32BB50D1D2F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508104" y="1853196"/>
              <a:ext cx="2190750" cy="381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170;p32">
              <a:extLst>
                <a:ext uri="{FF2B5EF4-FFF2-40B4-BE49-F238E27FC236}">
                  <a16:creationId xmlns:a16="http://schemas.microsoft.com/office/drawing/2014/main" id="{97EDBC65-E5FA-31DB-7417-E0C086C0BF75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474741" y="2612684"/>
              <a:ext cx="2257476" cy="1262300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651214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C5FBD5-A091-C442-4E5F-A54ACA2B6EB2}"/>
              </a:ext>
            </a:extLst>
          </p:cNvPr>
          <p:cNvSpPr txBox="1"/>
          <p:nvPr/>
        </p:nvSpPr>
        <p:spPr>
          <a:xfrm>
            <a:off x="1055440" y="406405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Firewall NAT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A2CDFE-0B03-1192-6F38-B2D3AA66E0E8}"/>
              </a:ext>
            </a:extLst>
          </p:cNvPr>
          <p:cNvSpPr txBox="1"/>
          <p:nvPr/>
        </p:nvSpPr>
        <p:spPr>
          <a:xfrm>
            <a:off x="1055440" y="2151483"/>
            <a:ext cx="2880320" cy="3093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Network Address Translation (NAT)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это процедура изменения </a:t>
            </a:r>
            <a:r>
              <a:rPr lang="en-US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src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или </a:t>
            </a:r>
            <a:r>
              <a:rPr lang="en-US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dst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адресов в заголовке пакета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Существуют два типа </a:t>
            </a:r>
            <a:r>
              <a:rPr lang="en-US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NAT 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- Source NAT 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и </a:t>
            </a:r>
            <a:r>
              <a:rPr lang="en-US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Destination NAT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9E79B7-D931-33D3-4441-C378E7EDB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9616" y="1268760"/>
            <a:ext cx="1440000" cy="28800"/>
          </a:xfrm>
          <a:prstGeom prst="rect">
            <a:avLst/>
          </a:prstGeom>
        </p:spPr>
      </p:pic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1449C8C3-77E4-548A-F8D1-72CB9ECD9C60}"/>
              </a:ext>
            </a:extLst>
          </p:cNvPr>
          <p:cNvGrpSpPr/>
          <p:nvPr/>
        </p:nvGrpSpPr>
        <p:grpSpPr>
          <a:xfrm>
            <a:off x="4740647" y="1806880"/>
            <a:ext cx="7043985" cy="3782360"/>
            <a:chOff x="3825632" y="1310699"/>
            <a:chExt cx="5210864" cy="2798042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B41693EB-055D-BFC8-3A4D-20B7DAFE571B}"/>
                </a:ext>
              </a:extLst>
            </p:cNvPr>
            <p:cNvGrpSpPr/>
            <p:nvPr/>
          </p:nvGrpSpPr>
          <p:grpSpPr>
            <a:xfrm>
              <a:off x="3825632" y="1310699"/>
              <a:ext cx="4752528" cy="1426885"/>
              <a:chOff x="1619672" y="2080969"/>
              <a:chExt cx="4752528" cy="1426885"/>
            </a:xfrm>
          </p:grpSpPr>
          <p:pic>
            <p:nvPicPr>
              <p:cNvPr id="14" name="Shape 2134">
                <a:extLst>
                  <a:ext uri="{FF2B5EF4-FFF2-40B4-BE49-F238E27FC236}">
                    <a16:creationId xmlns:a16="http://schemas.microsoft.com/office/drawing/2014/main" id="{DBB5736A-F3E8-B3A6-9CD0-3740F422EA13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1619672" y="2080969"/>
                <a:ext cx="4752528" cy="1426885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F6D1D7C-180A-3B52-CF36-257DA736C83D}"/>
                  </a:ext>
                </a:extLst>
              </p:cNvPr>
              <p:cNvSpPr txBox="1"/>
              <p:nvPr/>
            </p:nvSpPr>
            <p:spPr>
              <a:xfrm>
                <a:off x="2550251" y="2140593"/>
                <a:ext cx="125226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4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192</a:t>
                </a:r>
                <a:r>
                  <a:rPr lang="en-US" sz="14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.168.10.2</a:t>
                </a:r>
                <a:endParaRPr lang="ru-RU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1BE627C-5D14-BAF2-C938-A7D8758F96C8}"/>
                  </a:ext>
                </a:extLst>
              </p:cNvPr>
              <p:cNvSpPr txBox="1"/>
              <p:nvPr/>
            </p:nvSpPr>
            <p:spPr>
              <a:xfrm>
                <a:off x="4868940" y="2119594"/>
                <a:ext cx="7393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1.1.1.1</a:t>
                </a:r>
                <a:endParaRPr lang="ru-RU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</p:grpSp>
        <p:grpSp>
          <p:nvGrpSpPr>
            <p:cNvPr id="10" name="Группа 9">
              <a:extLst>
                <a:ext uri="{FF2B5EF4-FFF2-40B4-BE49-F238E27FC236}">
                  <a16:creationId xmlns:a16="http://schemas.microsoft.com/office/drawing/2014/main" id="{D2926ED0-EE50-AAF9-1A6A-59473F29AFDC}"/>
                </a:ext>
              </a:extLst>
            </p:cNvPr>
            <p:cNvGrpSpPr/>
            <p:nvPr/>
          </p:nvGrpSpPr>
          <p:grpSpPr>
            <a:xfrm>
              <a:off x="4067944" y="2665576"/>
              <a:ext cx="4968552" cy="1443165"/>
              <a:chOff x="1835696" y="3504849"/>
              <a:chExt cx="4968552" cy="1443165"/>
            </a:xfrm>
          </p:grpSpPr>
          <p:pic>
            <p:nvPicPr>
              <p:cNvPr id="11" name="Shape 2147">
                <a:extLst>
                  <a:ext uri="{FF2B5EF4-FFF2-40B4-BE49-F238E27FC236}">
                    <a16:creationId xmlns:a16="http://schemas.microsoft.com/office/drawing/2014/main" id="{567D6725-8195-4794-5CA5-D6C6FEEDF017}"/>
                  </a:ext>
                </a:extLst>
              </p:cNvPr>
              <p:cNvPicPr/>
              <p:nvPr/>
            </p:nvPicPr>
            <p:blipFill>
              <a:blip r:embed="rId5"/>
              <a:stretch/>
            </p:blipFill>
            <p:spPr>
              <a:xfrm>
                <a:off x="1835696" y="3504849"/>
                <a:ext cx="4968552" cy="1443165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32D43C5-ED18-EFD7-0875-5AA96F6BA7C6}"/>
                  </a:ext>
                </a:extLst>
              </p:cNvPr>
              <p:cNvSpPr txBox="1"/>
              <p:nvPr/>
            </p:nvSpPr>
            <p:spPr>
              <a:xfrm>
                <a:off x="2387638" y="3737668"/>
                <a:ext cx="150554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14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192</a:t>
                </a:r>
                <a:r>
                  <a:rPr lang="en-US" sz="14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.168.10.2:80</a:t>
                </a:r>
                <a:endParaRPr lang="ru-RU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EF0242-A08D-C14E-A22F-E06243F7DED4}"/>
                  </a:ext>
                </a:extLst>
              </p:cNvPr>
              <p:cNvSpPr txBox="1"/>
              <p:nvPr/>
            </p:nvSpPr>
            <p:spPr>
              <a:xfrm>
                <a:off x="4793610" y="3701155"/>
                <a:ext cx="99257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latin typeface="Open Sans" pitchFamily="34" charset="0"/>
                    <a:ea typeface="Open Sans" pitchFamily="34" charset="0"/>
                    <a:cs typeface="Open Sans" pitchFamily="34" charset="0"/>
                  </a:rPr>
                  <a:t>1.1.1.1:80</a:t>
                </a:r>
                <a:endParaRPr lang="ru-RU" sz="1400" dirty="0">
                  <a:solidFill>
                    <a:schemeClr val="bg1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5165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C5FBD5-A091-C442-4E5F-A54ACA2B6EB2}"/>
              </a:ext>
            </a:extLst>
          </p:cNvPr>
          <p:cNvSpPr txBox="1"/>
          <p:nvPr/>
        </p:nvSpPr>
        <p:spPr>
          <a:xfrm>
            <a:off x="1055440" y="406405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HONEYPOT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A2CDFE-0B03-1192-6F38-B2D3AA66E0E8}"/>
              </a:ext>
            </a:extLst>
          </p:cNvPr>
          <p:cNvSpPr txBox="1"/>
          <p:nvPr/>
        </p:nvSpPr>
        <p:spPr>
          <a:xfrm>
            <a:off x="1055440" y="1844824"/>
            <a:ext cx="5040560" cy="398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Порты интересные злоумышленникам:</a:t>
            </a:r>
          </a:p>
          <a:p>
            <a:pPr marL="702000" indent="-342900">
              <a:spcAft>
                <a:spcPts val="6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UDP 5060,5061,5062,9060,4569</a:t>
            </a:r>
          </a:p>
          <a:p>
            <a:pPr marL="7020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TCP 5060,22,23,80,443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Не попадите сами в  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Honeypot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– используем !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src-address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=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allow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(Кроме разрешенных 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ip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адресов)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Можно использовать совместно со 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антисканером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портов</a:t>
            </a:r>
          </a:p>
          <a:p>
            <a:pPr marL="342900" indent="-342900">
              <a:spcAft>
                <a:spcPts val="18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Блокировкой сканеров можно заниматься в /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ip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firewall</a:t>
            </a: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 </a:t>
            </a:r>
            <a:r>
              <a:rPr lang="ru-RU" dirty="0" err="1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raw</a:t>
            </a:r>
            <a:endParaRPr lang="ru-RU" dirty="0">
              <a:solidFill>
                <a:schemeClr val="bg1"/>
              </a:solidFill>
              <a:latin typeface="Montserrat" panose="00000500000000000000" pitchFamily="2" charset="-52"/>
              <a:ea typeface="Open Sans" pitchFamily="34" charset="0"/>
              <a:cs typeface="Open Sans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9E79B7-D931-33D3-4441-C378E7EDB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9616" y="1268760"/>
            <a:ext cx="1440000" cy="28800"/>
          </a:xfrm>
          <a:prstGeom prst="rect">
            <a:avLst/>
          </a:prstGeom>
        </p:spPr>
      </p:pic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39D9267B-E1D3-6F50-E4C2-0D12298E5C1B}"/>
              </a:ext>
            </a:extLst>
          </p:cNvPr>
          <p:cNvGrpSpPr/>
          <p:nvPr/>
        </p:nvGrpSpPr>
        <p:grpSpPr>
          <a:xfrm>
            <a:off x="6528048" y="979983"/>
            <a:ext cx="5056478" cy="4850547"/>
            <a:chOff x="4929020" y="1134395"/>
            <a:chExt cx="3299941" cy="3165547"/>
          </a:xfrm>
        </p:grpSpPr>
        <p:pic>
          <p:nvPicPr>
            <p:cNvPr id="3" name="Рисунок 2">
              <a:extLst>
                <a:ext uri="{FF2B5EF4-FFF2-40B4-BE49-F238E27FC236}">
                  <a16:creationId xmlns:a16="http://schemas.microsoft.com/office/drawing/2014/main" id="{904BAA50-56FF-57FE-59DE-9EBA2695DC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32040" y="1134395"/>
              <a:ext cx="3293900" cy="1605922"/>
            </a:xfrm>
            <a:prstGeom prst="rect">
              <a:avLst/>
            </a:prstGeom>
          </p:spPr>
        </p:pic>
        <p:pic>
          <p:nvPicPr>
            <p:cNvPr id="6" name="Рисунок 5">
              <a:extLst>
                <a:ext uri="{FF2B5EF4-FFF2-40B4-BE49-F238E27FC236}">
                  <a16:creationId xmlns:a16="http://schemas.microsoft.com/office/drawing/2014/main" id="{EB10B9E6-A689-B05F-F1F5-106A277A77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29020" y="3078611"/>
              <a:ext cx="3299941" cy="122133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96039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DC5FBD5-A091-C442-4E5F-A54ACA2B6EB2}"/>
              </a:ext>
            </a:extLst>
          </p:cNvPr>
          <p:cNvSpPr txBox="1"/>
          <p:nvPr/>
        </p:nvSpPr>
        <p:spPr>
          <a:xfrm>
            <a:off x="1055440" y="406405"/>
            <a:ext cx="1008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Сервисы которые создают проблемы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BA2CDFE-0B03-1192-6F38-B2D3AA66E0E8}"/>
              </a:ext>
            </a:extLst>
          </p:cNvPr>
          <p:cNvSpPr txBox="1"/>
          <p:nvPr/>
        </p:nvSpPr>
        <p:spPr>
          <a:xfrm>
            <a:off x="1055440" y="346033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Clr>
                <a:srgbClr val="FFB100"/>
              </a:buClr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  <a:latin typeface="Montserrat" panose="00000500000000000000" pitchFamily="2" charset="-52"/>
                <a:ea typeface="Open Sans" pitchFamily="34" charset="0"/>
                <a:cs typeface="Open Sans" pitchFamily="34" charset="0"/>
              </a:rPr>
              <a:t>Аналитика звонков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99E79B7-D931-33D3-4441-C378E7EDB0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9616" y="1268760"/>
            <a:ext cx="1440000" cy="288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86016EC-CCCE-4326-8DCF-9E690630E0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752" y="1401699"/>
            <a:ext cx="7930163" cy="476360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563630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277</Words>
  <Application>Microsoft Office PowerPoint</Application>
  <PresentationFormat>Широкоэкранный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Montserrat</vt:lpstr>
      <vt:lpstr>Open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12</cp:revision>
  <dcterms:created xsi:type="dcterms:W3CDTF">2023-08-08T07:47:50Z</dcterms:created>
  <dcterms:modified xsi:type="dcterms:W3CDTF">2023-08-08T13:33:13Z</dcterms:modified>
</cp:coreProperties>
</file>